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D63203-0C6D-4FCC-8F2C-BF82D4CBAFBE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758E5394-0278-42F5-8F3E-83FFD356A798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Listas de exercícios </a:t>
          </a:r>
          <a:endParaRPr lang="en-US"/>
        </a:p>
      </dgm:t>
    </dgm:pt>
    <dgm:pt modelId="{1B60F558-1411-4F91-B4EA-1519FD3E12AE}" type="parTrans" cxnId="{CA46FCD4-E716-49D5-9ED2-0937D8FCBBF8}">
      <dgm:prSet/>
      <dgm:spPr/>
      <dgm:t>
        <a:bodyPr/>
        <a:lstStyle/>
        <a:p>
          <a:endParaRPr lang="en-US"/>
        </a:p>
      </dgm:t>
    </dgm:pt>
    <dgm:pt modelId="{6DB54630-61B2-4122-91FA-A2BCCC9A022A}" type="sibTrans" cxnId="{CA46FCD4-E716-49D5-9ED2-0937D8FCBBF8}">
      <dgm:prSet/>
      <dgm:spPr/>
      <dgm:t>
        <a:bodyPr/>
        <a:lstStyle/>
        <a:p>
          <a:endParaRPr lang="en-US"/>
        </a:p>
      </dgm:t>
    </dgm:pt>
    <dgm:pt modelId="{490681FF-EF49-4FF3-9646-AA785206E019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Projeto final</a:t>
          </a:r>
          <a:endParaRPr lang="en-US"/>
        </a:p>
      </dgm:t>
    </dgm:pt>
    <dgm:pt modelId="{7AAB6FC2-7D28-4AB5-968E-41AFCED0CBBD}" type="parTrans" cxnId="{15CB0596-1148-4939-8993-C050CB1708B1}">
      <dgm:prSet/>
      <dgm:spPr/>
      <dgm:t>
        <a:bodyPr/>
        <a:lstStyle/>
        <a:p>
          <a:endParaRPr lang="en-US"/>
        </a:p>
      </dgm:t>
    </dgm:pt>
    <dgm:pt modelId="{9C28D412-CE53-40B1-9B24-55DB3CA9D5BF}" type="sibTrans" cxnId="{15CB0596-1148-4939-8993-C050CB1708B1}">
      <dgm:prSet/>
      <dgm:spPr/>
      <dgm:t>
        <a:bodyPr/>
        <a:lstStyle/>
        <a:p>
          <a:endParaRPr lang="en-US"/>
        </a:p>
      </dgm:t>
    </dgm:pt>
    <dgm:pt modelId="{11015399-AFE7-4DB8-9BD8-9D6DF9774031}" type="pres">
      <dgm:prSet presAssocID="{D4D63203-0C6D-4FCC-8F2C-BF82D4CBAFBE}" presName="root" presStyleCnt="0">
        <dgm:presLayoutVars>
          <dgm:dir/>
          <dgm:resizeHandles val="exact"/>
        </dgm:presLayoutVars>
      </dgm:prSet>
      <dgm:spPr/>
    </dgm:pt>
    <dgm:pt modelId="{972FF7DF-19AD-40F9-8741-0E501E05C094}" type="pres">
      <dgm:prSet presAssocID="{758E5394-0278-42F5-8F3E-83FFD356A798}" presName="compNode" presStyleCnt="0"/>
      <dgm:spPr/>
    </dgm:pt>
    <dgm:pt modelId="{048C0C92-88D6-474C-86D0-A183D77DB99C}" type="pres">
      <dgm:prSet presAssocID="{758E5394-0278-42F5-8F3E-83FFD356A79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ápis"/>
        </a:ext>
      </dgm:extLst>
    </dgm:pt>
    <dgm:pt modelId="{AA9AB532-41BD-419E-8BDF-2D13804EBC54}" type="pres">
      <dgm:prSet presAssocID="{758E5394-0278-42F5-8F3E-83FFD356A798}" presName="spaceRect" presStyleCnt="0"/>
      <dgm:spPr/>
    </dgm:pt>
    <dgm:pt modelId="{B5FD0131-2E34-49F1-B230-A3F09AD396BD}" type="pres">
      <dgm:prSet presAssocID="{758E5394-0278-42F5-8F3E-83FFD356A798}" presName="textRect" presStyleLbl="revTx" presStyleIdx="0" presStyleCnt="2">
        <dgm:presLayoutVars>
          <dgm:chMax val="1"/>
          <dgm:chPref val="1"/>
        </dgm:presLayoutVars>
      </dgm:prSet>
      <dgm:spPr/>
    </dgm:pt>
    <dgm:pt modelId="{C737B799-7679-4197-A453-B98CD794AA00}" type="pres">
      <dgm:prSet presAssocID="{6DB54630-61B2-4122-91FA-A2BCCC9A022A}" presName="sibTrans" presStyleCnt="0"/>
      <dgm:spPr/>
    </dgm:pt>
    <dgm:pt modelId="{7C9C37FA-A524-492C-8CE1-F7863899458E}" type="pres">
      <dgm:prSet presAssocID="{490681FF-EF49-4FF3-9646-AA785206E019}" presName="compNode" presStyleCnt="0"/>
      <dgm:spPr/>
    </dgm:pt>
    <dgm:pt modelId="{D3BBEA53-4EB1-4E35-8450-F6F729B2FB21}" type="pres">
      <dgm:prSet presAssocID="{490681FF-EF49-4FF3-9646-AA785206E01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féu"/>
        </a:ext>
      </dgm:extLst>
    </dgm:pt>
    <dgm:pt modelId="{5D848193-ED3F-4F8A-83A9-52F3EAA42072}" type="pres">
      <dgm:prSet presAssocID="{490681FF-EF49-4FF3-9646-AA785206E019}" presName="spaceRect" presStyleCnt="0"/>
      <dgm:spPr/>
    </dgm:pt>
    <dgm:pt modelId="{43B24DE9-9C56-43E4-B962-3464DBB07DF1}" type="pres">
      <dgm:prSet presAssocID="{490681FF-EF49-4FF3-9646-AA785206E019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9453A779-6F47-403C-B6D5-EBB63CA9D6D5}" type="presOf" srcId="{758E5394-0278-42F5-8F3E-83FFD356A798}" destId="{B5FD0131-2E34-49F1-B230-A3F09AD396BD}" srcOrd="0" destOrd="0" presId="urn:microsoft.com/office/officeart/2018/2/layout/IconLabelList"/>
    <dgm:cxn modelId="{15CB0596-1148-4939-8993-C050CB1708B1}" srcId="{D4D63203-0C6D-4FCC-8F2C-BF82D4CBAFBE}" destId="{490681FF-EF49-4FF3-9646-AA785206E019}" srcOrd="1" destOrd="0" parTransId="{7AAB6FC2-7D28-4AB5-968E-41AFCED0CBBD}" sibTransId="{9C28D412-CE53-40B1-9B24-55DB3CA9D5BF}"/>
    <dgm:cxn modelId="{CA46FCD4-E716-49D5-9ED2-0937D8FCBBF8}" srcId="{D4D63203-0C6D-4FCC-8F2C-BF82D4CBAFBE}" destId="{758E5394-0278-42F5-8F3E-83FFD356A798}" srcOrd="0" destOrd="0" parTransId="{1B60F558-1411-4F91-B4EA-1519FD3E12AE}" sibTransId="{6DB54630-61B2-4122-91FA-A2BCCC9A022A}"/>
    <dgm:cxn modelId="{7B984FDD-6AEC-4928-9A3F-FD04E9E0CCD3}" type="presOf" srcId="{D4D63203-0C6D-4FCC-8F2C-BF82D4CBAFBE}" destId="{11015399-AFE7-4DB8-9BD8-9D6DF9774031}" srcOrd="0" destOrd="0" presId="urn:microsoft.com/office/officeart/2018/2/layout/IconLabelList"/>
    <dgm:cxn modelId="{0A307BE5-9027-4C43-BDB7-B9F63B10DC22}" type="presOf" srcId="{490681FF-EF49-4FF3-9646-AA785206E019}" destId="{43B24DE9-9C56-43E4-B962-3464DBB07DF1}" srcOrd="0" destOrd="0" presId="urn:microsoft.com/office/officeart/2018/2/layout/IconLabelList"/>
    <dgm:cxn modelId="{844447F6-4178-499D-B2E6-1699AB1A7718}" type="presParOf" srcId="{11015399-AFE7-4DB8-9BD8-9D6DF9774031}" destId="{972FF7DF-19AD-40F9-8741-0E501E05C094}" srcOrd="0" destOrd="0" presId="urn:microsoft.com/office/officeart/2018/2/layout/IconLabelList"/>
    <dgm:cxn modelId="{F2770A6C-FAC3-4870-BE0D-5F1AD0B73F66}" type="presParOf" srcId="{972FF7DF-19AD-40F9-8741-0E501E05C094}" destId="{048C0C92-88D6-474C-86D0-A183D77DB99C}" srcOrd="0" destOrd="0" presId="urn:microsoft.com/office/officeart/2018/2/layout/IconLabelList"/>
    <dgm:cxn modelId="{A33F0044-3589-4B86-BFE3-8FEF770C7B97}" type="presParOf" srcId="{972FF7DF-19AD-40F9-8741-0E501E05C094}" destId="{AA9AB532-41BD-419E-8BDF-2D13804EBC54}" srcOrd="1" destOrd="0" presId="urn:microsoft.com/office/officeart/2018/2/layout/IconLabelList"/>
    <dgm:cxn modelId="{05EE0342-1EA5-4774-8C0D-DD329D8C1115}" type="presParOf" srcId="{972FF7DF-19AD-40F9-8741-0E501E05C094}" destId="{B5FD0131-2E34-49F1-B230-A3F09AD396BD}" srcOrd="2" destOrd="0" presId="urn:microsoft.com/office/officeart/2018/2/layout/IconLabelList"/>
    <dgm:cxn modelId="{AD0D3523-CE7D-41A5-B153-86750CD4017E}" type="presParOf" srcId="{11015399-AFE7-4DB8-9BD8-9D6DF9774031}" destId="{C737B799-7679-4197-A453-B98CD794AA00}" srcOrd="1" destOrd="0" presId="urn:microsoft.com/office/officeart/2018/2/layout/IconLabelList"/>
    <dgm:cxn modelId="{17B942D8-0CFD-4686-9A25-7BF01C044663}" type="presParOf" srcId="{11015399-AFE7-4DB8-9BD8-9D6DF9774031}" destId="{7C9C37FA-A524-492C-8CE1-F7863899458E}" srcOrd="2" destOrd="0" presId="urn:microsoft.com/office/officeart/2018/2/layout/IconLabelList"/>
    <dgm:cxn modelId="{91227991-9F0A-496F-89D0-4B3CB7AAC55D}" type="presParOf" srcId="{7C9C37FA-A524-492C-8CE1-F7863899458E}" destId="{D3BBEA53-4EB1-4E35-8450-F6F729B2FB21}" srcOrd="0" destOrd="0" presId="urn:microsoft.com/office/officeart/2018/2/layout/IconLabelList"/>
    <dgm:cxn modelId="{1F5AAF62-58E5-49DB-9362-3432E8346426}" type="presParOf" srcId="{7C9C37FA-A524-492C-8CE1-F7863899458E}" destId="{5D848193-ED3F-4F8A-83A9-52F3EAA42072}" srcOrd="1" destOrd="0" presId="urn:microsoft.com/office/officeart/2018/2/layout/IconLabelList"/>
    <dgm:cxn modelId="{E5A8AC71-9CC7-4E93-B4DF-5EB3F6FED7B7}" type="presParOf" srcId="{7C9C37FA-A524-492C-8CE1-F7863899458E}" destId="{43B24DE9-9C56-43E4-B962-3464DBB07DF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2ABDE5-AA0C-49E0-A95D-C394EDFD6DC5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7C206C6F-0A51-467E-ADF2-056DC094D2FC}">
      <dgm:prSet/>
      <dgm:spPr/>
      <dgm:t>
        <a:bodyPr/>
        <a:lstStyle/>
        <a:p>
          <a:r>
            <a:rPr lang="pt-BR"/>
            <a:t>Perguntas?????????</a:t>
          </a:r>
          <a:endParaRPr lang="en-US"/>
        </a:p>
      </dgm:t>
    </dgm:pt>
    <dgm:pt modelId="{DEC6B391-39C8-4F7B-9F72-BF6A127E8E9F}" type="parTrans" cxnId="{7A93A1C0-772C-4003-B58A-B4B59D55CCC9}">
      <dgm:prSet/>
      <dgm:spPr/>
      <dgm:t>
        <a:bodyPr/>
        <a:lstStyle/>
        <a:p>
          <a:endParaRPr lang="en-US"/>
        </a:p>
      </dgm:t>
    </dgm:pt>
    <dgm:pt modelId="{CC3DB27A-AD27-4A62-82EA-56324AD13CF9}" type="sibTrans" cxnId="{7A93A1C0-772C-4003-B58A-B4B59D55CCC9}">
      <dgm:prSet/>
      <dgm:spPr/>
      <dgm:t>
        <a:bodyPr/>
        <a:lstStyle/>
        <a:p>
          <a:endParaRPr lang="en-US"/>
        </a:p>
      </dgm:t>
    </dgm:pt>
    <dgm:pt modelId="{C8317A83-1E47-46A9-A203-57E073B02B3B}">
      <dgm:prSet/>
      <dgm:spPr/>
      <dgm:t>
        <a:bodyPr/>
        <a:lstStyle/>
        <a:p>
          <a:r>
            <a:rPr lang="pt-BR"/>
            <a:t>Comentários???</a:t>
          </a:r>
          <a:endParaRPr lang="en-US"/>
        </a:p>
      </dgm:t>
    </dgm:pt>
    <dgm:pt modelId="{C16257B6-42BF-4BDD-B5CE-3551E3BBA844}" type="parTrans" cxnId="{41D3DDC6-C031-478F-A5BD-758F5F1F1F3C}">
      <dgm:prSet/>
      <dgm:spPr/>
      <dgm:t>
        <a:bodyPr/>
        <a:lstStyle/>
        <a:p>
          <a:endParaRPr lang="en-US"/>
        </a:p>
      </dgm:t>
    </dgm:pt>
    <dgm:pt modelId="{7F027CBA-5A4D-4E7D-9A8A-9D62469C44F4}" type="sibTrans" cxnId="{41D3DDC6-C031-478F-A5BD-758F5F1F1F3C}">
      <dgm:prSet/>
      <dgm:spPr/>
      <dgm:t>
        <a:bodyPr/>
        <a:lstStyle/>
        <a:p>
          <a:endParaRPr lang="en-US"/>
        </a:p>
      </dgm:t>
    </dgm:pt>
    <dgm:pt modelId="{AC4E66F0-1866-434C-8175-B87E5C4B68D5}" type="pres">
      <dgm:prSet presAssocID="{3E2ABDE5-AA0C-49E0-A95D-C394EDFD6DC5}" presName="root" presStyleCnt="0">
        <dgm:presLayoutVars>
          <dgm:dir/>
          <dgm:resizeHandles val="exact"/>
        </dgm:presLayoutVars>
      </dgm:prSet>
      <dgm:spPr/>
    </dgm:pt>
    <dgm:pt modelId="{71C96A0C-A40A-4948-8F81-E3DB7278EF0B}" type="pres">
      <dgm:prSet presAssocID="{7C206C6F-0A51-467E-ADF2-056DC094D2FC}" presName="compNode" presStyleCnt="0"/>
      <dgm:spPr/>
    </dgm:pt>
    <dgm:pt modelId="{0F54E059-098C-4A37-AF94-7A1F0DE316B6}" type="pres">
      <dgm:prSet presAssocID="{7C206C6F-0A51-467E-ADF2-056DC094D2F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5DC8F5D1-A862-4EF9-986B-7A8D34942C4E}" type="pres">
      <dgm:prSet presAssocID="{7C206C6F-0A51-467E-ADF2-056DC094D2FC}" presName="spaceRect" presStyleCnt="0"/>
      <dgm:spPr/>
    </dgm:pt>
    <dgm:pt modelId="{93431F6A-8A4F-4995-9D0D-52F0529BBC26}" type="pres">
      <dgm:prSet presAssocID="{7C206C6F-0A51-467E-ADF2-056DC094D2FC}" presName="textRect" presStyleLbl="revTx" presStyleIdx="0" presStyleCnt="2">
        <dgm:presLayoutVars>
          <dgm:chMax val="1"/>
          <dgm:chPref val="1"/>
        </dgm:presLayoutVars>
      </dgm:prSet>
      <dgm:spPr/>
    </dgm:pt>
    <dgm:pt modelId="{0A22744E-9036-48A5-847A-4CAB14DA1B3A}" type="pres">
      <dgm:prSet presAssocID="{CC3DB27A-AD27-4A62-82EA-56324AD13CF9}" presName="sibTrans" presStyleCnt="0"/>
      <dgm:spPr/>
    </dgm:pt>
    <dgm:pt modelId="{63EF6C29-DCA2-4C83-B2B8-4CD2317CABBF}" type="pres">
      <dgm:prSet presAssocID="{C8317A83-1E47-46A9-A203-57E073B02B3B}" presName="compNode" presStyleCnt="0"/>
      <dgm:spPr/>
    </dgm:pt>
    <dgm:pt modelId="{94D0A49D-2D3E-44DD-848F-C56D04429FEA}" type="pres">
      <dgm:prSet presAssocID="{C8317A83-1E47-46A9-A203-57E073B02B3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gendas"/>
        </a:ext>
      </dgm:extLst>
    </dgm:pt>
    <dgm:pt modelId="{8B833AEC-BA68-4B39-97DC-73E294B9FA79}" type="pres">
      <dgm:prSet presAssocID="{C8317A83-1E47-46A9-A203-57E073B02B3B}" presName="spaceRect" presStyleCnt="0"/>
      <dgm:spPr/>
    </dgm:pt>
    <dgm:pt modelId="{8DAACFC0-17D0-4588-96B9-25B24C9D922B}" type="pres">
      <dgm:prSet presAssocID="{C8317A83-1E47-46A9-A203-57E073B02B3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2EB5D61B-9D25-4C86-97DC-96EBA2496C4D}" type="presOf" srcId="{3E2ABDE5-AA0C-49E0-A95D-C394EDFD6DC5}" destId="{AC4E66F0-1866-434C-8175-B87E5C4B68D5}" srcOrd="0" destOrd="0" presId="urn:microsoft.com/office/officeart/2018/2/layout/IconLabelList"/>
    <dgm:cxn modelId="{47B8EA8D-06BE-495D-9089-233DFB0F8D21}" type="presOf" srcId="{7C206C6F-0A51-467E-ADF2-056DC094D2FC}" destId="{93431F6A-8A4F-4995-9D0D-52F0529BBC26}" srcOrd="0" destOrd="0" presId="urn:microsoft.com/office/officeart/2018/2/layout/IconLabelList"/>
    <dgm:cxn modelId="{7A93A1C0-772C-4003-B58A-B4B59D55CCC9}" srcId="{3E2ABDE5-AA0C-49E0-A95D-C394EDFD6DC5}" destId="{7C206C6F-0A51-467E-ADF2-056DC094D2FC}" srcOrd="0" destOrd="0" parTransId="{DEC6B391-39C8-4F7B-9F72-BF6A127E8E9F}" sibTransId="{CC3DB27A-AD27-4A62-82EA-56324AD13CF9}"/>
    <dgm:cxn modelId="{41D3DDC6-C031-478F-A5BD-758F5F1F1F3C}" srcId="{3E2ABDE5-AA0C-49E0-A95D-C394EDFD6DC5}" destId="{C8317A83-1E47-46A9-A203-57E073B02B3B}" srcOrd="1" destOrd="0" parTransId="{C16257B6-42BF-4BDD-B5CE-3551E3BBA844}" sibTransId="{7F027CBA-5A4D-4E7D-9A8A-9D62469C44F4}"/>
    <dgm:cxn modelId="{9CA47DF8-B7B6-4F47-A6AD-8B9337A00575}" type="presOf" srcId="{C8317A83-1E47-46A9-A203-57E073B02B3B}" destId="{8DAACFC0-17D0-4588-96B9-25B24C9D922B}" srcOrd="0" destOrd="0" presId="urn:microsoft.com/office/officeart/2018/2/layout/IconLabelList"/>
    <dgm:cxn modelId="{594F54ED-D77A-4C65-ACD0-69DB4A182C8B}" type="presParOf" srcId="{AC4E66F0-1866-434C-8175-B87E5C4B68D5}" destId="{71C96A0C-A40A-4948-8F81-E3DB7278EF0B}" srcOrd="0" destOrd="0" presId="urn:microsoft.com/office/officeart/2018/2/layout/IconLabelList"/>
    <dgm:cxn modelId="{DFD61F8A-C6C7-4DFA-9D8F-CA8F51475E7E}" type="presParOf" srcId="{71C96A0C-A40A-4948-8F81-E3DB7278EF0B}" destId="{0F54E059-098C-4A37-AF94-7A1F0DE316B6}" srcOrd="0" destOrd="0" presId="urn:microsoft.com/office/officeart/2018/2/layout/IconLabelList"/>
    <dgm:cxn modelId="{BF674D26-6975-4E9E-AFBE-6F2F50908A9C}" type="presParOf" srcId="{71C96A0C-A40A-4948-8F81-E3DB7278EF0B}" destId="{5DC8F5D1-A862-4EF9-986B-7A8D34942C4E}" srcOrd="1" destOrd="0" presId="urn:microsoft.com/office/officeart/2018/2/layout/IconLabelList"/>
    <dgm:cxn modelId="{4B1ED0A3-B6EF-467E-8C2C-20EC83AA6ADC}" type="presParOf" srcId="{71C96A0C-A40A-4948-8F81-E3DB7278EF0B}" destId="{93431F6A-8A4F-4995-9D0D-52F0529BBC26}" srcOrd="2" destOrd="0" presId="urn:microsoft.com/office/officeart/2018/2/layout/IconLabelList"/>
    <dgm:cxn modelId="{4A555FE7-50D2-4905-8532-321B2D2CC0B1}" type="presParOf" srcId="{AC4E66F0-1866-434C-8175-B87E5C4B68D5}" destId="{0A22744E-9036-48A5-847A-4CAB14DA1B3A}" srcOrd="1" destOrd="0" presId="urn:microsoft.com/office/officeart/2018/2/layout/IconLabelList"/>
    <dgm:cxn modelId="{50700691-8510-4E7A-8D16-190488781116}" type="presParOf" srcId="{AC4E66F0-1866-434C-8175-B87E5C4B68D5}" destId="{63EF6C29-DCA2-4C83-B2B8-4CD2317CABBF}" srcOrd="2" destOrd="0" presId="urn:microsoft.com/office/officeart/2018/2/layout/IconLabelList"/>
    <dgm:cxn modelId="{7C849A35-67A7-4529-AF5C-288D14DF91EE}" type="presParOf" srcId="{63EF6C29-DCA2-4C83-B2B8-4CD2317CABBF}" destId="{94D0A49D-2D3E-44DD-848F-C56D04429FEA}" srcOrd="0" destOrd="0" presId="urn:microsoft.com/office/officeart/2018/2/layout/IconLabelList"/>
    <dgm:cxn modelId="{429B9FE1-C940-44BB-BA4A-861C9772DF3F}" type="presParOf" srcId="{63EF6C29-DCA2-4C83-B2B8-4CD2317CABBF}" destId="{8B833AEC-BA68-4B39-97DC-73E294B9FA79}" srcOrd="1" destOrd="0" presId="urn:microsoft.com/office/officeart/2018/2/layout/IconLabelList"/>
    <dgm:cxn modelId="{A58E9662-75F0-4F4F-BADE-08409C6D0A65}" type="presParOf" srcId="{63EF6C29-DCA2-4C83-B2B8-4CD2317CABBF}" destId="{8DAACFC0-17D0-4588-96B9-25B24C9D922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8C0C92-88D6-474C-86D0-A183D77DB99C}">
      <dsp:nvSpPr>
        <dsp:cNvPr id="0" name=""/>
        <dsp:cNvSpPr/>
      </dsp:nvSpPr>
      <dsp:spPr>
        <a:xfrm>
          <a:off x="1747800" y="609132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FD0131-2E34-49F1-B230-A3F09AD396BD}">
      <dsp:nvSpPr>
        <dsp:cNvPr id="0" name=""/>
        <dsp:cNvSpPr/>
      </dsp:nvSpPr>
      <dsp:spPr>
        <a:xfrm>
          <a:off x="559800" y="302341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400" kern="1200"/>
            <a:t>Listas de exercícios </a:t>
          </a:r>
          <a:endParaRPr lang="en-US" sz="4400" kern="1200"/>
        </a:p>
      </dsp:txBody>
      <dsp:txXfrm>
        <a:off x="559800" y="3023411"/>
        <a:ext cx="4320000" cy="720000"/>
      </dsp:txXfrm>
    </dsp:sp>
    <dsp:sp modelId="{D3BBEA53-4EB1-4E35-8450-F6F729B2FB21}">
      <dsp:nvSpPr>
        <dsp:cNvPr id="0" name=""/>
        <dsp:cNvSpPr/>
      </dsp:nvSpPr>
      <dsp:spPr>
        <a:xfrm>
          <a:off x="6823800" y="609132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B24DE9-9C56-43E4-B962-3464DBB07DF1}">
      <dsp:nvSpPr>
        <dsp:cNvPr id="0" name=""/>
        <dsp:cNvSpPr/>
      </dsp:nvSpPr>
      <dsp:spPr>
        <a:xfrm>
          <a:off x="5635800" y="3023411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400" kern="1200"/>
            <a:t>Projeto final</a:t>
          </a:r>
          <a:endParaRPr lang="en-US" sz="4400" kern="1200"/>
        </a:p>
      </dsp:txBody>
      <dsp:txXfrm>
        <a:off x="5635800" y="3023411"/>
        <a:ext cx="432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4E059-098C-4A37-AF94-7A1F0DE316B6}">
      <dsp:nvSpPr>
        <dsp:cNvPr id="0" name=""/>
        <dsp:cNvSpPr/>
      </dsp:nvSpPr>
      <dsp:spPr>
        <a:xfrm>
          <a:off x="1747800" y="407356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431F6A-8A4F-4995-9D0D-52F0529BBC26}">
      <dsp:nvSpPr>
        <dsp:cNvPr id="0" name=""/>
        <dsp:cNvSpPr/>
      </dsp:nvSpPr>
      <dsp:spPr>
        <a:xfrm>
          <a:off x="559800" y="282151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100" kern="1200"/>
            <a:t>Perguntas?????????</a:t>
          </a:r>
          <a:endParaRPr lang="en-US" sz="4100" kern="1200"/>
        </a:p>
      </dsp:txBody>
      <dsp:txXfrm>
        <a:off x="559800" y="2821519"/>
        <a:ext cx="4320000" cy="720000"/>
      </dsp:txXfrm>
    </dsp:sp>
    <dsp:sp modelId="{94D0A49D-2D3E-44DD-848F-C56D04429FEA}">
      <dsp:nvSpPr>
        <dsp:cNvPr id="0" name=""/>
        <dsp:cNvSpPr/>
      </dsp:nvSpPr>
      <dsp:spPr>
        <a:xfrm>
          <a:off x="6823800" y="407356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AACFC0-17D0-4588-96B9-25B24C9D922B}">
      <dsp:nvSpPr>
        <dsp:cNvPr id="0" name=""/>
        <dsp:cNvSpPr/>
      </dsp:nvSpPr>
      <dsp:spPr>
        <a:xfrm>
          <a:off x="5635800" y="2821519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100" kern="1200"/>
            <a:t>Comentários???</a:t>
          </a:r>
          <a:endParaRPr lang="en-US" sz="4100" kern="1200"/>
        </a:p>
      </dsp:txBody>
      <dsp:txXfrm>
        <a:off x="5635800" y="2821519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0066D-7C9C-4844-A6D8-B10709BDA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F50A78-12CA-4199-A8D6-84F4FE87A9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FAD92F-58FF-4A01-B1F4-667996318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3D83DDD-E33A-4A92-8D3C-87E9F6795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A2F013-6164-4D4F-8F63-1F3885542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40691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62C9A6-6E65-41B1-AE27-3BCCC646F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6EE07A4-2471-4347-8124-9924DF53C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34C682-17EC-46A0-B272-F9FBE5815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48B472-0BE3-4D26-AC2A-2A1FFC04D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5C783D-E445-4D1F-8BA7-F02E25C4D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0369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1C9E1C7-CA64-43A8-8D73-E442C4C284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B744FE9-69F9-4A0F-9FAB-44F771A8CC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3E5195-BC28-4901-A938-9AC6E0461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ACF78C8-F802-4177-B3F0-819D16F4E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C8E4376-90F7-4610-8C30-6A61349C6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90864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322ECF-BC97-4F23-9F95-4DC52755B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7186326-566C-4B82-AC65-605A87530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CFCDA8-35A1-4142-9F5B-1723035AB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05BCD5-F6EB-4A4E-838B-0D4C47EB2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32CFC3-C0A9-4167-B02F-AED6827F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02313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48B46E-66EA-46A2-A34D-319189C04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3DCABDC-3F96-4327-95F9-32D8B61F4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68A9EC3-45A9-4AB3-8C0C-14E14087D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17DC12-3957-4309-9CEC-5D0B5F22A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62917C-7512-4EAA-ABEA-FBBB9F50B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7322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8C65CD-948B-4A5A-A6A7-CD4A378EF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EADC16-A9E8-4401-9E15-1AF88A7EC4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72173C0-D665-475D-B163-95FFEFF51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181CFFA-C1B7-41B2-9A7E-CB66AB085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501B24-B744-4939-A000-75B129565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38EE07-FC05-484F-B10A-E4A7C427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13166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CB6F89-E464-4BF3-B16B-C07A33D1F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499801-10B1-4D9A-A643-DF924E45A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34EECD2-31B2-4CFD-9F4B-0A6644DDBD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1219B48-AD34-44FF-A08A-9CF628E296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374A670-7F8A-44D4-A254-42FEFA76E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0697377-45F0-4A82-9B98-B3A2EACE4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E4D031D-08A3-4554-958C-B64CF8A7B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0374D0F-20AC-470A-BA09-4880C5B2A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81914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7C9127-A565-4375-8798-C42597539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76C92B1-EF6A-402F-A780-0D76E6DE7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259A676-10FD-4BFD-AAE9-20BD6771A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C9D81AE-3489-4452-B2B2-254AA04D0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68238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6142E47-8DE3-4C9B-8C3C-69CFC11B2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4AEA7BA-9134-4955-BB7F-ADCBD30CF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FB2BBD5-F85D-4CD4-9A63-004AB7D1D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25781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13C2AB-5678-4EFB-B6B1-8623F82EB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081C52-7D98-42E9-9560-43710BA06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05414B-64F2-49D9-AC35-1C2CD6F24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411F20-48FE-46B4-AF88-70750DB79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E706D3D-45EA-44F3-9ACB-B9B745EF1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F5ECDAF-CB50-46E9-B2CD-5FB66C72F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84929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A7D3B9-0222-4AC8-9B9B-0A12BC4F5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E84DDBE-3C96-4D04-9749-C2D80BE5A0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4BE3BCA-ABD3-462E-B43D-CB61CC2AAC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3ABBAA1-0A5B-4571-809F-F6F2D60DA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8E40F8F-9348-41AE-9291-68827E506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6BE4A2A-845A-4435-AAB1-9F4955BC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78021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CC68967-D886-43F7-825A-93E37AEAB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C9A2007-E427-4CB8-97BC-2D68622EA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F1F2C9-3A24-42C1-9261-A6B6EE9264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2/23/2023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E50E4BB-3A2E-4834-9C87-E3B7798FED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71C652-26D2-4614-9E68-4B7F121B62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60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3FB22B-5077-4316-9986-74FD8C5AF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pt-BR" sz="5400" b="1"/>
              <a:t>Introdução a disciplina de Cálculo Numérico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9A3D46-61E7-4E73-B884-0EFB5A16A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r>
              <a:rPr lang="pt-BR"/>
              <a:t>HelaineFurtado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FE8EB8-1FDC-48F3-839C-5EC3FA27B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94" r="2780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47764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8B5A0ED-7C23-4101-A17F-5973144C4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711451"/>
            <a:ext cx="10905066" cy="3435096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6244AEE-B432-4C86-B44F-1053F2A8A388}"/>
              </a:ext>
            </a:extLst>
          </p:cNvPr>
          <p:cNvSpPr/>
          <p:nvPr/>
        </p:nvSpPr>
        <p:spPr>
          <a:xfrm>
            <a:off x="4304714" y="1899138"/>
            <a:ext cx="7526215" cy="32474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958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DB695A4-75E3-42C1-919A-55AB9CC7D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711451"/>
            <a:ext cx="10905066" cy="3435096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D787CDD-DF62-4334-9245-311F753A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52" y="5900175"/>
            <a:ext cx="601027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34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F422EE3-E2B2-40BD-BE8E-F0875D0559A2}"/>
              </a:ext>
            </a:extLst>
          </p:cNvPr>
          <p:cNvSpPr txBox="1">
            <a:spLocks/>
          </p:cNvSpPr>
          <p:nvPr/>
        </p:nvSpPr>
        <p:spPr>
          <a:xfrm>
            <a:off x="643468" y="1617786"/>
            <a:ext cx="10114180" cy="46970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2286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latin typeface="+mn-lt"/>
                <a:ea typeface="+mn-ea"/>
                <a:cs typeface="+mn-cs"/>
              </a:rPr>
              <a:t>Um </a:t>
            </a:r>
            <a:r>
              <a:rPr lang="en-US" sz="4000" dirty="0" err="1">
                <a:latin typeface="+mn-lt"/>
                <a:ea typeface="+mn-ea"/>
                <a:cs typeface="+mn-cs"/>
              </a:rPr>
              <a:t>bom</a:t>
            </a:r>
            <a:r>
              <a:rPr lang="en-US" sz="4000" dirty="0">
                <a:latin typeface="+mn-lt"/>
                <a:ea typeface="+mn-ea"/>
                <a:cs typeface="+mn-cs"/>
              </a:rPr>
              <a:t> </a:t>
            </a:r>
            <a:r>
              <a:rPr lang="en-US" sz="4000" dirty="0" err="1">
                <a:latin typeface="+mn-lt"/>
                <a:ea typeface="+mn-ea"/>
                <a:cs typeface="+mn-cs"/>
              </a:rPr>
              <a:t>modelo</a:t>
            </a:r>
            <a:r>
              <a:rPr lang="en-US" sz="4000" dirty="0">
                <a:latin typeface="+mn-lt"/>
                <a:ea typeface="+mn-ea"/>
                <a:cs typeface="+mn-cs"/>
              </a:rPr>
              <a:t> </a:t>
            </a:r>
            <a:r>
              <a:rPr lang="en-US" sz="4000" dirty="0" err="1">
                <a:latin typeface="+mn-lt"/>
                <a:ea typeface="+mn-ea"/>
                <a:cs typeface="+mn-cs"/>
              </a:rPr>
              <a:t>captura</a:t>
            </a:r>
            <a:r>
              <a:rPr lang="en-US" sz="4000" dirty="0">
                <a:latin typeface="+mn-lt"/>
                <a:ea typeface="+mn-ea"/>
                <a:cs typeface="+mn-cs"/>
              </a:rPr>
              <a:t> as </a:t>
            </a:r>
            <a:r>
              <a:rPr lang="en-US" sz="4000" dirty="0" err="1">
                <a:latin typeface="+mn-lt"/>
                <a:ea typeface="+mn-ea"/>
                <a:cs typeface="+mn-cs"/>
              </a:rPr>
              <a:t>principais</a:t>
            </a:r>
            <a:r>
              <a:rPr lang="en-US" sz="4000" dirty="0">
                <a:latin typeface="+mn-lt"/>
                <a:ea typeface="+mn-ea"/>
                <a:cs typeface="+mn-cs"/>
              </a:rPr>
              <a:t> </a:t>
            </a:r>
            <a:r>
              <a:rPr lang="en-US" sz="4000" dirty="0" err="1">
                <a:latin typeface="+mn-lt"/>
                <a:ea typeface="+mn-ea"/>
                <a:cs typeface="+mn-cs"/>
              </a:rPr>
              <a:t>características</a:t>
            </a:r>
            <a:r>
              <a:rPr lang="en-US" sz="4000" dirty="0">
                <a:latin typeface="+mn-lt"/>
                <a:ea typeface="+mn-ea"/>
                <a:cs typeface="+mn-cs"/>
              </a:rPr>
              <a:t> da </a:t>
            </a:r>
            <a:r>
              <a:rPr lang="en-US" sz="4000" dirty="0" err="1">
                <a:latin typeface="+mn-lt"/>
                <a:ea typeface="+mn-ea"/>
                <a:cs typeface="+mn-cs"/>
              </a:rPr>
              <a:t>realidade</a:t>
            </a:r>
            <a:r>
              <a:rPr lang="en-US" sz="4000" dirty="0">
                <a:latin typeface="+mn-lt"/>
                <a:ea typeface="+mn-ea"/>
                <a:cs typeface="+mn-cs"/>
              </a:rPr>
              <a:t> de interesse.</a:t>
            </a:r>
          </a:p>
          <a:p>
            <a:pPr marL="571500" indent="-2286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4000" dirty="0">
              <a:latin typeface="+mn-lt"/>
              <a:ea typeface="+mn-ea"/>
              <a:cs typeface="+mn-cs"/>
            </a:endParaRPr>
          </a:p>
          <a:p>
            <a:pPr marL="571500" indent="-2286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dirty="0" err="1">
                <a:latin typeface="+mn-lt"/>
                <a:ea typeface="+mn-ea"/>
                <a:cs typeface="+mn-cs"/>
              </a:rPr>
              <a:t>Modelos</a:t>
            </a:r>
            <a:r>
              <a:rPr lang="en-US" sz="4000" dirty="0">
                <a:latin typeface="+mn-lt"/>
                <a:ea typeface="+mn-ea"/>
                <a:cs typeface="+mn-cs"/>
              </a:rPr>
              <a:t> com </a:t>
            </a:r>
            <a:r>
              <a:rPr lang="en-US" sz="4000" dirty="0" err="1">
                <a:latin typeface="+mn-lt"/>
                <a:ea typeface="+mn-ea"/>
                <a:cs typeface="+mn-cs"/>
              </a:rPr>
              <a:t>diferentes</a:t>
            </a:r>
            <a:r>
              <a:rPr lang="en-US" sz="4000" dirty="0">
                <a:latin typeface="+mn-lt"/>
                <a:ea typeface="+mn-ea"/>
                <a:cs typeface="+mn-cs"/>
              </a:rPr>
              <a:t> </a:t>
            </a:r>
            <a:r>
              <a:rPr lang="en-US" sz="4000" dirty="0" err="1">
                <a:latin typeface="+mn-lt"/>
                <a:ea typeface="+mn-ea"/>
                <a:cs typeface="+mn-cs"/>
              </a:rPr>
              <a:t>níveis</a:t>
            </a:r>
            <a:r>
              <a:rPr lang="en-US" sz="4000" dirty="0">
                <a:latin typeface="+mn-lt"/>
                <a:ea typeface="+mn-ea"/>
                <a:cs typeface="+mn-cs"/>
              </a:rPr>
              <a:t> de </a:t>
            </a:r>
            <a:r>
              <a:rPr lang="en-US" sz="4000" dirty="0" err="1">
                <a:latin typeface="+mn-lt"/>
                <a:ea typeface="+mn-ea"/>
                <a:cs typeface="+mn-cs"/>
              </a:rPr>
              <a:t>fidelidade</a:t>
            </a:r>
            <a:r>
              <a:rPr lang="en-US" sz="4000" dirty="0">
                <a:latin typeface="+mn-lt"/>
                <a:ea typeface="+mn-ea"/>
                <a:cs typeface="+mn-cs"/>
              </a:rPr>
              <a:t> </a:t>
            </a:r>
            <a:r>
              <a:rPr lang="en-US" sz="4000" dirty="0" err="1">
                <a:latin typeface="+mn-lt"/>
                <a:ea typeface="+mn-ea"/>
                <a:cs typeface="+mn-cs"/>
              </a:rPr>
              <a:t>podem</a:t>
            </a:r>
            <a:r>
              <a:rPr lang="en-US" sz="4000" dirty="0">
                <a:latin typeface="+mn-lt"/>
                <a:ea typeface="+mn-ea"/>
                <a:cs typeface="+mn-cs"/>
              </a:rPr>
              <a:t> ser </a:t>
            </a:r>
            <a:r>
              <a:rPr lang="en-US" sz="4000" dirty="0" err="1">
                <a:latin typeface="+mn-lt"/>
                <a:ea typeface="+mn-ea"/>
                <a:cs typeface="+mn-cs"/>
              </a:rPr>
              <a:t>construídos</a:t>
            </a:r>
            <a:r>
              <a:rPr lang="en-US" sz="4000" dirty="0">
                <a:latin typeface="+mn-lt"/>
                <a:ea typeface="+mn-ea"/>
                <a:cs typeface="+mn-cs"/>
              </a:rPr>
              <a:t>.</a:t>
            </a:r>
          </a:p>
          <a:p>
            <a:pPr indent="-2286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4000" dirty="0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9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41EA341-5C69-489C-AB77-02206A783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2" y="379828"/>
            <a:ext cx="10509738" cy="1310860"/>
          </a:xfrm>
        </p:spPr>
        <p:txBody>
          <a:bodyPr/>
          <a:lstStyle/>
          <a:p>
            <a:r>
              <a:rPr lang="pt-BR" b="1" dirty="0"/>
              <a:t>Não pense em um modelo certo ou errado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87F45EB-E17F-413C-8815-7C2320F73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822" y="1537620"/>
            <a:ext cx="3826662" cy="4777234"/>
          </a:xfrm>
          <a:prstGeom prst="rect">
            <a:avLst/>
          </a:prstGeom>
        </p:spPr>
      </p:pic>
      <p:sp>
        <p:nvSpPr>
          <p:cNvPr id="7" name="Título 2">
            <a:extLst>
              <a:ext uri="{FF2B5EF4-FFF2-40B4-BE49-F238E27FC236}">
                <a16:creationId xmlns:a16="http://schemas.microsoft.com/office/drawing/2014/main" id="{3D98FF89-E0CD-4899-B7BE-F26778D7D4BC}"/>
              </a:ext>
            </a:extLst>
          </p:cNvPr>
          <p:cNvSpPr txBox="1">
            <a:spLocks/>
          </p:cNvSpPr>
          <p:nvPr/>
        </p:nvSpPr>
        <p:spPr>
          <a:xfrm>
            <a:off x="6274190" y="3373901"/>
            <a:ext cx="5232009" cy="13108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pt-BR" b="1" dirty="0">
                <a:solidFill>
                  <a:schemeClr val="accent1">
                    <a:lumMod val="50000"/>
                  </a:schemeClr>
                </a:solidFill>
              </a:rPr>
              <a:t>Pense em um modelo útil ou não útil!!</a:t>
            </a:r>
          </a:p>
        </p:txBody>
      </p:sp>
    </p:spTree>
    <p:extLst>
      <p:ext uri="{BB962C8B-B14F-4D97-AF65-F5344CB8AC3E}">
        <p14:creationId xmlns:p14="http://schemas.microsoft.com/office/powerpoint/2010/main" val="3662277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B4FD4F6-9CB2-4123-82E7-561F1F800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computacional: uma “máquina” preditiva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1791D21-5002-406F-9794-EA320FD7B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689" y="1772528"/>
            <a:ext cx="5584874" cy="506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921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>
            <a:extLst>
              <a:ext uri="{FF2B5EF4-FFF2-40B4-BE49-F238E27FC236}">
                <a16:creationId xmlns:a16="http://schemas.microsoft.com/office/drawing/2014/main" id="{03DACA9F-78D9-421F-B46E-2FB2380B27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9939AC-A77F-4FFD-9215-39AE1A10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</a:rPr>
              <a:t>O que </a:t>
            </a:r>
            <a:r>
              <a:rPr lang="en-US" sz="6000" b="1" dirty="0" err="1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</a:rPr>
              <a:t>estudaremos</a:t>
            </a:r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highlight>
                  <a:srgbClr val="FFFF00"/>
                </a:highlight>
              </a:rPr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331582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60ADB2A-4AAE-4AA1-8B0B-0B4E4970AB27}"/>
              </a:ext>
            </a:extLst>
          </p:cNvPr>
          <p:cNvSpPr txBox="1">
            <a:spLocks/>
          </p:cNvSpPr>
          <p:nvPr/>
        </p:nvSpPr>
        <p:spPr>
          <a:xfrm>
            <a:off x="524435" y="995082"/>
            <a:ext cx="10676965" cy="53197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dirty="0"/>
              <a:t>Representação Computacional de Números Reais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0000"/>
                </a:solidFill>
              </a:rPr>
              <a:t>Resolução de Equações Não Lineares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dirty="0"/>
              <a:t>Resolução de Sistemas Lineares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0000"/>
                </a:solidFill>
              </a:rPr>
              <a:t>Interpolação e Ajuste de Curvas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dirty="0"/>
              <a:t>Integração Numérica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Modelos computacionais e algumas aplicações</a:t>
            </a:r>
            <a:endParaRPr lang="en-US" sz="4000" dirty="0">
              <a:solidFill>
                <a:srgbClr val="FF0000"/>
              </a:solidFill>
              <a:latin typeface="+mn-lt"/>
              <a:ea typeface="+mn-ea"/>
              <a:cs typeface="+mn-cs"/>
            </a:endParaRPr>
          </a:p>
          <a:p>
            <a:pPr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40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7446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3AAC622-00BB-4C19-8C55-CBF99FE31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pt-BR" sz="5200" b="1"/>
              <a:t>Avaliação da disciplina</a:t>
            </a:r>
          </a:p>
        </p:txBody>
      </p:sp>
      <p:graphicFrame>
        <p:nvGraphicFramePr>
          <p:cNvPr id="6" name="Espaço Reservado para Conteúdo 3">
            <a:extLst>
              <a:ext uri="{FF2B5EF4-FFF2-40B4-BE49-F238E27FC236}">
                <a16:creationId xmlns:a16="http://schemas.microsoft.com/office/drawing/2014/main" id="{88BA2461-2BF5-48A4-B4D0-4BC1E025FA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7973379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396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" name="Espaço Reservado para Conteúdo 2">
            <a:extLst>
              <a:ext uri="{FF2B5EF4-FFF2-40B4-BE49-F238E27FC236}">
                <a16:creationId xmlns:a16="http://schemas.microsoft.com/office/drawing/2014/main" id="{27721CE5-CD91-4CA7-A804-B9D0345DD3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11646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561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E4B80E1A-9DB0-4C69-9E87-E6DA62F95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pt-BR" sz="5400" b="1"/>
              <a:t>Desafios científicos: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016AB6F7-7223-4888-9851-78931A922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878" y="510987"/>
            <a:ext cx="6943723" cy="6217920"/>
          </a:xfrm>
        </p:spPr>
        <p:txBody>
          <a:bodyPr anchor="ctr">
            <a:normAutofit/>
          </a:bodyPr>
          <a:lstStyle/>
          <a:p>
            <a:r>
              <a:rPr lang="pt-BR" sz="2200" b="1" dirty="0"/>
              <a:t>Antes do século XX: </a:t>
            </a:r>
          </a:p>
          <a:p>
            <a:pPr lvl="1"/>
            <a:r>
              <a:rPr lang="pt-BR" sz="2200" kern="1200" dirty="0"/>
              <a:t>Conhecer as leis da natureza (mecânica, termodinâmica, eletromagnetismo, evolução da vida, números transfinitos)</a:t>
            </a:r>
          </a:p>
          <a:p>
            <a:pPr marL="457200" lvl="1" indent="0">
              <a:buNone/>
            </a:pPr>
            <a:endParaRPr lang="pt-BR" sz="2200" dirty="0"/>
          </a:p>
          <a:p>
            <a:r>
              <a:rPr lang="pt-BR" sz="2200" b="1" dirty="0"/>
              <a:t>Durante o século XX:</a:t>
            </a:r>
          </a:p>
          <a:p>
            <a:pPr lvl="1"/>
            <a:r>
              <a:rPr lang="pt-BR" sz="2200" kern="1200" dirty="0"/>
              <a:t>Conhecemos as leis (equações), mas queremos resolvê-las. 
</a:t>
            </a:r>
            <a:r>
              <a:rPr lang="pt-BR" sz="2200" b="1" kern="1200" dirty="0"/>
              <a:t>Conquista</a:t>
            </a:r>
            <a:r>
              <a:rPr lang="pt-BR" sz="2200" kern="1200" dirty="0"/>
              <a:t>: </a:t>
            </a:r>
            <a:r>
              <a:rPr lang="pt-BR" sz="2200" b="1" kern="1200" dirty="0">
                <a:highlight>
                  <a:srgbClr val="FFFF00"/>
                </a:highlight>
              </a:rPr>
              <a:t>previsão numérica do tempo.</a:t>
            </a:r>
          </a:p>
          <a:p>
            <a:pPr lvl="1"/>
            <a:endParaRPr lang="pt-BR" sz="2200" b="1" kern="1200" dirty="0">
              <a:highlight>
                <a:srgbClr val="FFFF00"/>
              </a:highlight>
            </a:endParaRPr>
          </a:p>
          <a:p>
            <a:r>
              <a:rPr lang="pt-BR" sz="2200" b="1" dirty="0"/>
              <a:t>Depois do século XX: </a:t>
            </a:r>
          </a:p>
          <a:p>
            <a:pPr lvl="1"/>
            <a:r>
              <a:rPr lang="pt-BR" sz="2200" kern="1200" dirty="0"/>
              <a:t>Ciência de dados ocupa um papel central na ciência (genômica, astrofísica, meteorologia, mineração de dados, </a:t>
            </a:r>
            <a:r>
              <a:rPr lang="pt-BR" sz="2200" b="1" kern="1200" dirty="0"/>
              <a:t>assimilação de dados</a:t>
            </a:r>
            <a:r>
              <a:rPr lang="pt-BR" sz="2200" kern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63941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45884F-1A05-4C00-9577-3C973814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3413"/>
            <a:ext cx="10515600" cy="1294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quatro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paradigmas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ciência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68FC52-1C63-46A2-90BE-0F9469EB9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4329"/>
            <a:ext cx="7404847" cy="4771249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000" b="1" dirty="0" err="1"/>
              <a:t>Ciência</a:t>
            </a:r>
            <a:r>
              <a:rPr lang="en-US" sz="2000" b="1" dirty="0"/>
              <a:t> experimental</a:t>
            </a:r>
          </a:p>
          <a:p>
            <a:pPr lvl="1"/>
            <a:r>
              <a:rPr lang="en-US" sz="2000" dirty="0"/>
              <a:t>~1000 </a:t>
            </a:r>
            <a:r>
              <a:rPr lang="en-US" sz="2000" dirty="0" err="1"/>
              <a:t>anos</a:t>
            </a:r>
            <a:endParaRPr lang="en-US" sz="2000" dirty="0"/>
          </a:p>
          <a:p>
            <a:pPr lvl="1"/>
            <a:r>
              <a:rPr lang="en-US" sz="2000" dirty="0" err="1"/>
              <a:t>Descrição</a:t>
            </a:r>
            <a:r>
              <a:rPr lang="en-US" sz="2000" dirty="0"/>
              <a:t> de </a:t>
            </a:r>
            <a:r>
              <a:rPr lang="en-US" sz="2000" dirty="0" err="1"/>
              <a:t>fenômenos</a:t>
            </a:r>
            <a:r>
              <a:rPr lang="en-US" sz="2000" dirty="0"/>
              <a:t> </a:t>
            </a:r>
            <a:r>
              <a:rPr lang="en-US" sz="2000" dirty="0" err="1"/>
              <a:t>naturais</a:t>
            </a:r>
            <a:r>
              <a:rPr lang="en-US" sz="2000" dirty="0"/>
              <a:t> via </a:t>
            </a:r>
            <a:r>
              <a:rPr lang="en-US" sz="2000" dirty="0" err="1"/>
              <a:t>observação</a:t>
            </a:r>
            <a:r>
              <a:rPr lang="en-US" sz="2000" dirty="0"/>
              <a:t> </a:t>
            </a:r>
            <a:r>
              <a:rPr lang="en-US" sz="2000" dirty="0" err="1"/>
              <a:t>empírica</a:t>
            </a:r>
            <a:endParaRPr lang="en-US" sz="2000" dirty="0"/>
          </a:p>
          <a:p>
            <a:r>
              <a:rPr lang="en-US" sz="2000" b="1" dirty="0" err="1"/>
              <a:t>Ciência</a:t>
            </a:r>
            <a:r>
              <a:rPr lang="en-US" sz="2000" b="1" dirty="0"/>
              <a:t> </a:t>
            </a:r>
            <a:r>
              <a:rPr lang="en-US" sz="2000" b="1" dirty="0" err="1"/>
              <a:t>teórica</a:t>
            </a:r>
            <a:endParaRPr lang="en-US" sz="2000" b="1" dirty="0"/>
          </a:p>
          <a:p>
            <a:pPr lvl="1"/>
            <a:r>
              <a:rPr lang="en-US" sz="2000" dirty="0"/>
              <a:t>~400 </a:t>
            </a:r>
            <a:r>
              <a:rPr lang="en-US" sz="2000" dirty="0" err="1"/>
              <a:t>anos</a:t>
            </a:r>
            <a:r>
              <a:rPr lang="en-US" sz="2000" dirty="0"/>
              <a:t> </a:t>
            </a:r>
          </a:p>
          <a:p>
            <a:pPr lvl="1"/>
            <a:r>
              <a:rPr lang="en-US" sz="2000" dirty="0" err="1"/>
              <a:t>Generalizações</a:t>
            </a:r>
            <a:r>
              <a:rPr lang="en-US" sz="2000" dirty="0"/>
              <a:t> via </a:t>
            </a:r>
            <a:r>
              <a:rPr lang="en-US" sz="2000" dirty="0" err="1"/>
              <a:t>equações</a:t>
            </a:r>
            <a:r>
              <a:rPr lang="en-US" sz="2000" dirty="0"/>
              <a:t> </a:t>
            </a:r>
            <a:r>
              <a:rPr lang="en-US" sz="2000" dirty="0" err="1"/>
              <a:t>matemáticas</a:t>
            </a:r>
            <a:endParaRPr lang="en-US" sz="2000" dirty="0"/>
          </a:p>
          <a:p>
            <a:r>
              <a:rPr lang="en-US" sz="2000" b="1" dirty="0" err="1"/>
              <a:t>Ciência</a:t>
            </a:r>
            <a:r>
              <a:rPr lang="en-US" sz="2000" b="1" dirty="0"/>
              <a:t> </a:t>
            </a:r>
            <a:r>
              <a:rPr lang="en-US" sz="2000" b="1" dirty="0" err="1"/>
              <a:t>computacional</a:t>
            </a:r>
            <a:endParaRPr lang="en-US" sz="2000" b="1" dirty="0"/>
          </a:p>
          <a:p>
            <a:pPr lvl="1"/>
            <a:r>
              <a:rPr lang="en-US" sz="2000" dirty="0"/>
              <a:t>~60 </a:t>
            </a:r>
            <a:r>
              <a:rPr lang="en-US" sz="2000" dirty="0" err="1"/>
              <a:t>anos</a:t>
            </a:r>
            <a:endParaRPr lang="en-US" sz="2000" dirty="0"/>
          </a:p>
          <a:p>
            <a:pPr lvl="1"/>
            <a:r>
              <a:rPr lang="en-US" sz="2000" dirty="0" err="1"/>
              <a:t>Exploração</a:t>
            </a:r>
            <a:r>
              <a:rPr lang="en-US" sz="2000" dirty="0"/>
              <a:t> de </a:t>
            </a:r>
            <a:r>
              <a:rPr lang="en-US" sz="2000" dirty="0" err="1"/>
              <a:t>fenômenos</a:t>
            </a:r>
            <a:r>
              <a:rPr lang="en-US" sz="2000" dirty="0"/>
              <a:t> </a:t>
            </a:r>
            <a:r>
              <a:rPr lang="en-US" sz="2000" dirty="0" err="1"/>
              <a:t>complexos</a:t>
            </a:r>
            <a:r>
              <a:rPr lang="en-US" sz="2000" dirty="0"/>
              <a:t> via </a:t>
            </a:r>
            <a:r>
              <a:rPr lang="en-US" sz="2000" dirty="0" err="1"/>
              <a:t>computação</a:t>
            </a:r>
            <a:endParaRPr lang="en-US" sz="2000" dirty="0"/>
          </a:p>
          <a:p>
            <a:r>
              <a:rPr lang="en-US" sz="2000" b="1" dirty="0" err="1">
                <a:highlight>
                  <a:srgbClr val="00FF00"/>
                </a:highlight>
              </a:rPr>
              <a:t>Ciência</a:t>
            </a:r>
            <a:r>
              <a:rPr lang="en-US" sz="2000" b="1" dirty="0">
                <a:highlight>
                  <a:srgbClr val="00FF00"/>
                </a:highlight>
              </a:rPr>
              <a:t> de dados</a:t>
            </a:r>
          </a:p>
          <a:p>
            <a:pPr lvl="1"/>
            <a:r>
              <a:rPr lang="en-US" sz="2000" dirty="0">
                <a:highlight>
                  <a:srgbClr val="00FF00"/>
                </a:highlight>
              </a:rPr>
              <a:t>~10 </a:t>
            </a:r>
            <a:r>
              <a:rPr lang="en-US" sz="2000" dirty="0" err="1">
                <a:highlight>
                  <a:srgbClr val="00FF00"/>
                </a:highlight>
              </a:rPr>
              <a:t>anos</a:t>
            </a:r>
            <a:endParaRPr lang="en-US" sz="2000" dirty="0">
              <a:highlight>
                <a:srgbClr val="00FF00"/>
              </a:highlight>
            </a:endParaRPr>
          </a:p>
          <a:p>
            <a:pPr lvl="1"/>
            <a:r>
              <a:rPr lang="en-US" sz="2000" dirty="0" err="1">
                <a:highlight>
                  <a:srgbClr val="00FF00"/>
                </a:highlight>
              </a:rPr>
              <a:t>Informações</a:t>
            </a:r>
            <a:r>
              <a:rPr lang="en-US" sz="2000" dirty="0">
                <a:highlight>
                  <a:srgbClr val="00FF00"/>
                </a:highlight>
              </a:rPr>
              <a:t> </a:t>
            </a:r>
            <a:r>
              <a:rPr lang="en-US" sz="2000" dirty="0" err="1">
                <a:highlight>
                  <a:srgbClr val="00FF00"/>
                </a:highlight>
              </a:rPr>
              <a:t>extraídas</a:t>
            </a:r>
            <a:r>
              <a:rPr lang="en-US" sz="2000" dirty="0">
                <a:highlight>
                  <a:srgbClr val="00FF00"/>
                </a:highlight>
              </a:rPr>
              <a:t> de </a:t>
            </a:r>
            <a:r>
              <a:rPr lang="en-US" sz="2000" dirty="0" err="1">
                <a:highlight>
                  <a:srgbClr val="00FF00"/>
                </a:highlight>
              </a:rPr>
              <a:t>grande</a:t>
            </a:r>
            <a:r>
              <a:rPr lang="en-US" sz="2000" dirty="0">
                <a:highlight>
                  <a:srgbClr val="00FF00"/>
                </a:highlight>
              </a:rPr>
              <a:t> </a:t>
            </a:r>
            <a:r>
              <a:rPr lang="en-US" sz="2000" dirty="0" err="1">
                <a:highlight>
                  <a:srgbClr val="00FF00"/>
                </a:highlight>
              </a:rPr>
              <a:t>quantidade</a:t>
            </a:r>
            <a:r>
              <a:rPr lang="en-US" sz="2000" dirty="0">
                <a:highlight>
                  <a:srgbClr val="00FF00"/>
                </a:highlight>
              </a:rPr>
              <a:t> de dados (</a:t>
            </a:r>
            <a:r>
              <a:rPr lang="en-US" sz="2000" dirty="0" err="1">
                <a:highlight>
                  <a:srgbClr val="00FF00"/>
                </a:highlight>
              </a:rPr>
              <a:t>estatística</a:t>
            </a:r>
            <a:r>
              <a:rPr lang="en-US" sz="2000" dirty="0">
                <a:highlight>
                  <a:srgbClr val="00FF00"/>
                </a:highlight>
              </a:rPr>
              <a:t>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35B89EA-96B2-4232-A786-1F65FDCE4185}"/>
              </a:ext>
            </a:extLst>
          </p:cNvPr>
          <p:cNvSpPr txBox="1"/>
          <p:nvPr/>
        </p:nvSpPr>
        <p:spPr>
          <a:xfrm>
            <a:off x="6256019" y="5894362"/>
            <a:ext cx="5237285" cy="571215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dirty="0">
                <a:effectLst/>
              </a:rPr>
              <a:t>T. Hey and S. </a:t>
            </a:r>
            <a:r>
              <a:rPr lang="en-US" sz="2400" i="0" dirty="0" err="1">
                <a:effectLst/>
              </a:rPr>
              <a:t>Tansley</a:t>
            </a:r>
            <a:r>
              <a:rPr lang="en-US" sz="2400" i="0" dirty="0">
                <a:effectLst/>
              </a:rPr>
              <a:t> and K. Tolle (Editors), </a:t>
            </a:r>
            <a:r>
              <a:rPr lang="en-US" sz="2400" i="1" dirty="0">
                <a:effectLst/>
              </a:rPr>
              <a:t>The Fourth Paradigm: Data-Intensive Scientific</a:t>
            </a:r>
            <a:br>
              <a:rPr lang="en-US" sz="2400" i="0" dirty="0">
                <a:effectLst/>
              </a:rPr>
            </a:br>
            <a:r>
              <a:rPr lang="en-US" sz="2400" i="1" dirty="0">
                <a:effectLst/>
              </a:rPr>
              <a:t>Discovery</a:t>
            </a:r>
            <a:r>
              <a:rPr lang="en-US" sz="2400" i="0" dirty="0">
                <a:effectLst/>
              </a:rPr>
              <a:t>, Microsoft Research, 2009.</a:t>
            </a:r>
            <a:br>
              <a:rPr lang="en-US" sz="2400" i="0" dirty="0">
                <a:effectLst/>
              </a:rPr>
            </a:br>
            <a:br>
              <a:rPr lang="en-US" sz="2400" i="0" dirty="0">
                <a:effectLst/>
              </a:rPr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1321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8486DB1-40FB-49D5-ABEF-E5B935F12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1182" y="0"/>
            <a:ext cx="486757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BD91A44A-D76A-4ED3-8163-7DF7D0E4C5B3}"/>
              </a:ext>
            </a:extLst>
          </p:cNvPr>
          <p:cNvSpPr txBox="1"/>
          <p:nvPr/>
        </p:nvSpPr>
        <p:spPr>
          <a:xfrm>
            <a:off x="5812487" y="1376691"/>
            <a:ext cx="609834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300" b="1" i="0" dirty="0">
                <a:effectLst/>
              </a:rPr>
              <a:t>Observador da Natureza e do comportamento humano;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300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300" b="1" dirty="0">
                <a:highlight>
                  <a:srgbClr val="FFFF00"/>
                </a:highlight>
              </a:rPr>
              <a:t>O</a:t>
            </a:r>
            <a:r>
              <a:rPr lang="pt-BR" sz="2300" b="1" i="0" dirty="0">
                <a:effectLst/>
                <a:highlight>
                  <a:srgbClr val="FFFF00"/>
                </a:highlight>
              </a:rPr>
              <a:t> conhecimento baseava-se na experiência</a:t>
            </a:r>
            <a:r>
              <a:rPr lang="pt-BR" sz="2300" b="1" dirty="0">
                <a:highlight>
                  <a:srgbClr val="FFFF00"/>
                </a:highlight>
              </a:rPr>
              <a:t>,</a:t>
            </a:r>
            <a:r>
              <a:rPr lang="pt-BR" sz="2300" b="1" i="0" dirty="0">
                <a:effectLst/>
                <a:highlight>
                  <a:srgbClr val="FFFF00"/>
                </a:highlight>
              </a:rPr>
              <a:t> </a:t>
            </a:r>
            <a:r>
              <a:rPr lang="pt-BR" sz="2300" b="1" dirty="0">
                <a:highlight>
                  <a:srgbClr val="FFFF00"/>
                </a:highlight>
              </a:rPr>
              <a:t>n</a:t>
            </a:r>
            <a:r>
              <a:rPr lang="pt-BR" sz="2300" b="1" i="0" dirty="0">
                <a:effectLst/>
                <a:highlight>
                  <a:srgbClr val="FFFF00"/>
                </a:highlight>
              </a:rPr>
              <a:t>a percepção sensorial da realidade;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300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300" b="1" i="0" dirty="0">
                <a:effectLst/>
              </a:rPr>
              <a:t>Além dos estudos teóricos e da observação, realizava experiências para testar/comprovar suas teorias;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300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300" b="1" i="0" dirty="0">
                <a:effectLst/>
                <a:highlight>
                  <a:srgbClr val="FFFF00"/>
                </a:highlight>
              </a:rPr>
              <a:t>Considera-se este o início  da ciência moderna.</a:t>
            </a:r>
            <a:endParaRPr lang="pt-BR" sz="2300" b="1" dirty="0">
              <a:highlight>
                <a:srgbClr val="FFFF00"/>
              </a:highlight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EFC58E-5A16-321C-854A-754B32135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62" y="127987"/>
            <a:ext cx="5570807" cy="1199632"/>
          </a:xfrm>
        </p:spPr>
        <p:txBody>
          <a:bodyPr/>
          <a:lstStyle/>
          <a:p>
            <a:r>
              <a:rPr lang="pt-BR" b="1" dirty="0"/>
              <a:t>Leonardo da Vinci</a:t>
            </a:r>
          </a:p>
        </p:txBody>
      </p:sp>
    </p:spTree>
    <p:extLst>
      <p:ext uri="{BB962C8B-B14F-4D97-AF65-F5344CB8AC3E}">
        <p14:creationId xmlns:p14="http://schemas.microsoft.com/office/powerpoint/2010/main" val="3378260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16E20-AB56-44C8-950B-92118BC2A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/>
              <a:t>Higronômetro</a:t>
            </a:r>
            <a:endParaRPr lang="pt-BR" b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963BBF2-B693-4688-A6D0-BE5CE76EA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389" y="1950029"/>
            <a:ext cx="6179717" cy="429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1C39837-43CE-4E57-93A3-33F332266FAF}"/>
              </a:ext>
            </a:extLst>
          </p:cNvPr>
          <p:cNvSpPr txBox="1"/>
          <p:nvPr/>
        </p:nvSpPr>
        <p:spPr>
          <a:xfrm>
            <a:off x="564778" y="2259107"/>
            <a:ext cx="5042646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pt-BR" sz="2300" b="0" i="0" dirty="0">
                <a:effectLst/>
              </a:rPr>
              <a:t>Foi idealizado para medir as condições atmosféricas. </a:t>
            </a:r>
          </a:p>
          <a:p>
            <a:pPr marL="285750" indent="-285750" algn="just">
              <a:buFontTx/>
              <a:buChar char="-"/>
            </a:pPr>
            <a:r>
              <a:rPr lang="pt-BR" sz="2300" b="0" i="0" dirty="0">
                <a:effectLst/>
              </a:rPr>
              <a:t>O funcionamento é igual de uma balança. </a:t>
            </a:r>
          </a:p>
          <a:p>
            <a:pPr marL="285750" indent="-285750" algn="just">
              <a:buFontTx/>
              <a:buChar char="-"/>
            </a:pPr>
            <a:r>
              <a:rPr lang="pt-BR" sz="2300" b="0" i="0" dirty="0">
                <a:effectLst/>
              </a:rPr>
              <a:t>Nos pratos são colocados numa parte a cera e na outra o algodão, que se torna pesado quando absorve a umidade. </a:t>
            </a:r>
          </a:p>
          <a:p>
            <a:pPr marL="285750" indent="-285750" algn="just">
              <a:buFontTx/>
              <a:buChar char="-"/>
            </a:pPr>
            <a:r>
              <a:rPr lang="pt-BR" sz="2300" b="1" i="0" dirty="0">
                <a:effectLst/>
              </a:rPr>
              <a:t>A régua graduada horizontal indica assim a variação das condições atmosféricas. </a:t>
            </a:r>
            <a:endParaRPr lang="pt-BR" sz="2300" b="1" dirty="0"/>
          </a:p>
        </p:txBody>
      </p:sp>
    </p:spTree>
    <p:extLst>
      <p:ext uri="{BB962C8B-B14F-4D97-AF65-F5344CB8AC3E}">
        <p14:creationId xmlns:p14="http://schemas.microsoft.com/office/powerpoint/2010/main" val="2452488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E536BB-4075-4CBE-A4D9-245CB8569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Modelos: idealizações/aproximação (simplificação) da realidade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018B6E-1E04-4D94-96B6-12D3AFE89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1800"/>
            <a:ext cx="10515600" cy="1482351"/>
          </a:xfrm>
        </p:spPr>
        <p:txBody>
          <a:bodyPr/>
          <a:lstStyle/>
          <a:p>
            <a:pPr algn="just"/>
            <a:r>
              <a:rPr lang="pt-BR" dirty="0"/>
              <a:t>A realidade é muito complexa para ser entendida em todos os detalhes, sendo parcialmente compreendida com o auxílio dos mais diversos tipos de modelos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35D47922-C963-47B8-A5F1-2B291461692C}"/>
              </a:ext>
            </a:extLst>
          </p:cNvPr>
          <p:cNvGrpSpPr/>
          <p:nvPr/>
        </p:nvGrpSpPr>
        <p:grpSpPr>
          <a:xfrm>
            <a:off x="2433915" y="3926541"/>
            <a:ext cx="6239438" cy="833720"/>
            <a:chOff x="2433915" y="4034119"/>
            <a:chExt cx="6239438" cy="726142"/>
          </a:xfrm>
        </p:grpSpPr>
        <p:sp>
          <p:nvSpPr>
            <p:cNvPr id="4" name="Diferente de 3">
              <a:extLst>
                <a:ext uri="{FF2B5EF4-FFF2-40B4-BE49-F238E27FC236}">
                  <a16:creationId xmlns:a16="http://schemas.microsoft.com/office/drawing/2014/main" id="{8E5E0379-1D5F-4C2E-B76F-FF62039C23DA}"/>
                </a:ext>
              </a:extLst>
            </p:cNvPr>
            <p:cNvSpPr/>
            <p:nvPr/>
          </p:nvSpPr>
          <p:spPr>
            <a:xfrm>
              <a:off x="4652682" y="4034120"/>
              <a:ext cx="1331259" cy="726141"/>
            </a:xfrm>
            <a:prstGeom prst="mathNotEqual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68F83765-46E2-408D-9E4F-0A2EC216275C}"/>
                </a:ext>
              </a:extLst>
            </p:cNvPr>
            <p:cNvSpPr txBox="1"/>
            <p:nvPr/>
          </p:nvSpPr>
          <p:spPr>
            <a:xfrm>
              <a:off x="2433915" y="4034119"/>
              <a:ext cx="20439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4000" b="1" dirty="0">
                  <a:solidFill>
                    <a:schemeClr val="accent1">
                      <a:lumMod val="50000"/>
                    </a:schemeClr>
                  </a:solidFill>
                </a:rPr>
                <a:t>Modelo</a:t>
              </a: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093F620A-E57E-42F8-812A-C1F465E83E0A}"/>
                </a:ext>
              </a:extLst>
            </p:cNvPr>
            <p:cNvSpPr txBox="1"/>
            <p:nvPr/>
          </p:nvSpPr>
          <p:spPr>
            <a:xfrm>
              <a:off x="6190128" y="4052049"/>
              <a:ext cx="248322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4000" b="1" dirty="0">
                  <a:solidFill>
                    <a:schemeClr val="accent1">
                      <a:lumMod val="50000"/>
                    </a:schemeClr>
                  </a:solidFill>
                </a:rPr>
                <a:t>Realidade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FDD2744-2616-4B48-BC72-BE1F22C74246}"/>
              </a:ext>
            </a:extLst>
          </p:cNvPr>
          <p:cNvGrpSpPr/>
          <p:nvPr/>
        </p:nvGrpSpPr>
        <p:grpSpPr>
          <a:xfrm>
            <a:off x="2048434" y="5248991"/>
            <a:ext cx="8107495" cy="1323439"/>
            <a:chOff x="2433915" y="3811727"/>
            <a:chExt cx="6231715" cy="1152669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CC1B3A4A-60F9-4AFA-AE7B-1F469D9A8E7D}"/>
                </a:ext>
              </a:extLst>
            </p:cNvPr>
            <p:cNvSpPr txBox="1"/>
            <p:nvPr/>
          </p:nvSpPr>
          <p:spPr>
            <a:xfrm>
              <a:off x="2433915" y="4034119"/>
              <a:ext cx="20439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4000" b="1" dirty="0">
                  <a:solidFill>
                    <a:schemeClr val="accent1">
                      <a:lumMod val="50000"/>
                    </a:schemeClr>
                  </a:solidFill>
                </a:rPr>
                <a:t>Modelo</a:t>
              </a: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1446E222-5350-44CB-BBAF-23A6A2A8CC0E}"/>
                </a:ext>
              </a:extLst>
            </p:cNvPr>
            <p:cNvSpPr txBox="1"/>
            <p:nvPr/>
          </p:nvSpPr>
          <p:spPr>
            <a:xfrm>
              <a:off x="5107470" y="3811727"/>
              <a:ext cx="3558160" cy="1152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4000" b="1" dirty="0">
                  <a:solidFill>
                    <a:schemeClr val="accent1">
                      <a:lumMod val="50000"/>
                    </a:schemeClr>
                  </a:solidFill>
                </a:rPr>
                <a:t>Caricatura da realidade</a:t>
              </a:r>
            </a:p>
          </p:txBody>
        </p:sp>
      </p:grpSp>
      <p:sp>
        <p:nvSpPr>
          <p:cNvPr id="12" name="Igual a 11">
            <a:extLst>
              <a:ext uri="{FF2B5EF4-FFF2-40B4-BE49-F238E27FC236}">
                <a16:creationId xmlns:a16="http://schemas.microsoft.com/office/drawing/2014/main" id="{7A3BCDB9-785E-474A-8C73-748EBB422D8D}"/>
              </a:ext>
            </a:extLst>
          </p:cNvPr>
          <p:cNvSpPr/>
          <p:nvPr/>
        </p:nvSpPr>
        <p:spPr>
          <a:xfrm>
            <a:off x="4639234" y="5335448"/>
            <a:ext cx="1443319" cy="981637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914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D630DE65-1297-46B5-98D1-6740ECB0DC37}"/>
              </a:ext>
            </a:extLst>
          </p:cNvPr>
          <p:cNvGrpSpPr/>
          <p:nvPr/>
        </p:nvGrpSpPr>
        <p:grpSpPr>
          <a:xfrm>
            <a:off x="20" y="1282"/>
            <a:ext cx="12191980" cy="6856718"/>
            <a:chOff x="20" y="1282"/>
            <a:chExt cx="12191980" cy="6856718"/>
          </a:xfrm>
        </p:grpSpPr>
        <p:pic>
          <p:nvPicPr>
            <p:cNvPr id="5" name="Imagem 4" descr="Interface gráfica do usuário&#10;&#10;Descrição gerada automaticamente">
              <a:extLst>
                <a:ext uri="{FF2B5EF4-FFF2-40B4-BE49-F238E27FC236}">
                  <a16:creationId xmlns:a16="http://schemas.microsoft.com/office/drawing/2014/main" id="{FE6CB515-5C7C-440C-B362-764E829EC1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3173" b="965"/>
            <a:stretch/>
          </p:blipFill>
          <p:spPr>
            <a:xfrm>
              <a:off x="20" y="1282"/>
              <a:ext cx="12191980" cy="6856718"/>
            </a:xfrm>
            <a:prstGeom prst="rect">
              <a:avLst/>
            </a:prstGeom>
          </p:spPr>
        </p:pic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F66223FE-75EE-4036-B561-8E3633926A4B}"/>
                </a:ext>
              </a:extLst>
            </p:cNvPr>
            <p:cNvSpPr/>
            <p:nvPr/>
          </p:nvSpPr>
          <p:spPr>
            <a:xfrm>
              <a:off x="7221071" y="1250576"/>
              <a:ext cx="4679576" cy="53922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091648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Interface gráfica do usuário&#10;&#10;Descrição gerada automaticamente">
            <a:extLst>
              <a:ext uri="{FF2B5EF4-FFF2-40B4-BE49-F238E27FC236}">
                <a16:creationId xmlns:a16="http://schemas.microsoft.com/office/drawing/2014/main" id="{91C9B914-6DD5-44BF-9695-E0FF60F655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73" b="9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764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9E4D47-C9D5-4899-B64F-A1ECD844A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642" y="2353641"/>
            <a:ext cx="5782716" cy="21507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Para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toda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realidade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vários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modelos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são</a:t>
            </a:r>
            <a:r>
              <a:rPr lang="en-US" sz="3600" b="1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b="1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possíveis</a:t>
            </a:r>
            <a:endParaRPr lang="en-US" sz="3600" b="1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</TotalTime>
  <Words>406</Words>
  <Application>Microsoft Office PowerPoint</Application>
  <PresentationFormat>Widescreen</PresentationFormat>
  <Paragraphs>63</Paragraphs>
  <Slides>18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do Office</vt:lpstr>
      <vt:lpstr>Introdução a disciplina de Cálculo Numérico</vt:lpstr>
      <vt:lpstr>Desafios científicos:</vt:lpstr>
      <vt:lpstr>Os quatro paradigmas da ciência</vt:lpstr>
      <vt:lpstr>Leonardo da Vinci</vt:lpstr>
      <vt:lpstr>Higronômetro</vt:lpstr>
      <vt:lpstr>Modelos: idealizações/aproximação (simplificação) da realidade</vt:lpstr>
      <vt:lpstr>Apresentação do PowerPoint</vt:lpstr>
      <vt:lpstr>Apresentação do PowerPoint</vt:lpstr>
      <vt:lpstr>Para toda realidade vários modelos são possíveis</vt:lpstr>
      <vt:lpstr>Apresentação do PowerPoint</vt:lpstr>
      <vt:lpstr>Apresentação do PowerPoint</vt:lpstr>
      <vt:lpstr>Apresentação do PowerPoint</vt:lpstr>
      <vt:lpstr>Não pense em um modelo certo ou errado</vt:lpstr>
      <vt:lpstr>Modelo computacional: uma “máquina” preditiva</vt:lpstr>
      <vt:lpstr>O que estudaremos??</vt:lpstr>
      <vt:lpstr>Apresentação do PowerPoint</vt:lpstr>
      <vt:lpstr>Avaliação da disciplina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Métodos numéricos e computacionais para ciências e engenharias</dc:title>
  <dc:creator>helaine furtado</dc:creator>
  <cp:lastModifiedBy>helaine furtado</cp:lastModifiedBy>
  <cp:revision>57</cp:revision>
  <dcterms:created xsi:type="dcterms:W3CDTF">2021-05-18T18:55:28Z</dcterms:created>
  <dcterms:modified xsi:type="dcterms:W3CDTF">2023-02-23T19:44:47Z</dcterms:modified>
</cp:coreProperties>
</file>

<file path=docProps/thumbnail.jpeg>
</file>